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0" r:id="rId4"/>
    <p:sldId id="273" r:id="rId5"/>
    <p:sldId id="269" r:id="rId6"/>
    <p:sldId id="280" r:id="rId7"/>
    <p:sldId id="267" r:id="rId8"/>
    <p:sldId id="275" r:id="rId9"/>
    <p:sldId id="274" r:id="rId10"/>
    <p:sldId id="265" r:id="rId11"/>
    <p:sldId id="278" r:id="rId12"/>
    <p:sldId id="261" r:id="rId13"/>
    <p:sldId id="257" r:id="rId14"/>
    <p:sldId id="260" r:id="rId15"/>
    <p:sldId id="281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6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2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4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4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8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A0A0-79D9-4B98-8B97-33139EE2864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0975-B282-45E4-BFC3-8E0A37054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Изобразительное искусство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706" y="1470242"/>
            <a:ext cx="7480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 Создайте </a:t>
            </a:r>
            <a:r>
              <a:rPr lang="ru-RU" sz="3600" dirty="0" err="1">
                <a:solidFill>
                  <a:srgbClr val="002060"/>
                </a:solidFill>
              </a:rPr>
              <a:t>синквейн</a:t>
            </a:r>
            <a:r>
              <a:rPr lang="ru-RU" sz="3600" dirty="0">
                <a:solidFill>
                  <a:srgbClr val="002060"/>
                </a:solidFill>
              </a:rPr>
              <a:t> на тему «Город».</a:t>
            </a:r>
          </a:p>
        </p:txBody>
      </p:sp>
      <p:pic>
        <p:nvPicPr>
          <p:cNvPr id="7" name="Picture 3" descr="C:\Users\Любовь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862" y="2288785"/>
            <a:ext cx="8299938" cy="4569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9000" y="1350982"/>
            <a:ext cx="107823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Превратите </a:t>
            </a: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кору в лису (кора – коза – лоза – луза – лупа – липа – лиса);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    - как из дома сделать сыр? (дом – том – сом – сон – сын – сыр).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    - стихотворные цепочки слов: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Слово первое – в мешке,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В булке хлеба на столе.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А второе – к нам летит,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И мешает, и жужжит.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Только третье нам поможет,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Вдохновит и обнадежит. (Мука – муха – муза).</a:t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06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4953000" y="4357688"/>
            <a:ext cx="4572000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3738564" y="1143000"/>
            <a:ext cx="5786437" cy="85725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5400" b="1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2" name="Picture 7" descr="D:\slov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95875" y="4500564"/>
            <a:ext cx="4286250" cy="714375"/>
          </a:xfrm>
        </p:spPr>
        <p:txBody>
          <a:bodyPr/>
          <a:lstStyle/>
          <a:p>
            <a:r>
              <a:rPr lang="uk-UA" sz="3600" b="1" dirty="0" err="1">
                <a:solidFill>
                  <a:schemeClr val="bg1"/>
                </a:solidFill>
                <a:latin typeface="Arial Narrow" pitchFamily="34" charset="0"/>
              </a:rPr>
              <a:t>Реши</a:t>
            </a:r>
            <a:r>
              <a:rPr lang="uk-UA" sz="3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3600" b="1" dirty="0" err="1">
                <a:solidFill>
                  <a:schemeClr val="bg1"/>
                </a:solidFill>
                <a:latin typeface="Arial Narrow" pitchFamily="34" charset="0"/>
              </a:rPr>
              <a:t>задачи</a:t>
            </a:r>
            <a:r>
              <a:rPr lang="uk-UA" sz="3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276600" y="2057400"/>
            <a:ext cx="6357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itchFamily="34" charset="0"/>
              </a:rPr>
              <a:t>Какое животное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itchFamily="34" charset="0"/>
              </a:rPr>
              <a:t>имеет 25 000 зубов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8" name="Picture 12" descr="Рисунок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067800" y="2286000"/>
            <a:ext cx="1066800" cy="13716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0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Разговоры о важном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>
                <a:solidFill>
                  <a:srgbClr val="00B050"/>
                </a:solidFill>
              </a:rPr>
              <a:t>Как </a:t>
            </a:r>
            <a:r>
              <a:rPr lang="ru-RU" sz="4900" dirty="0">
                <a:solidFill>
                  <a:srgbClr val="00B050"/>
                </a:solidFill>
              </a:rPr>
              <a:t>называется сказка?</a:t>
            </a:r>
            <a:br>
              <a:rPr lang="ru-RU" sz="4900" dirty="0">
                <a:solidFill>
                  <a:srgbClr val="00B050"/>
                </a:solidFill>
              </a:rPr>
            </a:br>
            <a:endParaRPr lang="ru-RU" sz="49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медведя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поросенка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Маша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Теремок</a:t>
            </a:r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0" y="1828800"/>
            <a:ext cx="6654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6.jpeg" descr="Изображение выглядит как текст, рама картины  Автоматически созданное описани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499338" cy="6858000"/>
          </a:xfrm>
          <a:prstGeom prst="rect">
            <a:avLst/>
          </a:prstGeom>
        </p:spPr>
      </p:pic>
      <p:pic>
        <p:nvPicPr>
          <p:cNvPr id="5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9339" y="0"/>
            <a:ext cx="3156413" cy="6858000"/>
          </a:xfrm>
          <a:prstGeom prst="rect">
            <a:avLst/>
          </a:prstGeom>
        </p:spPr>
      </p:pic>
      <p:pic>
        <p:nvPicPr>
          <p:cNvPr id="6" name="image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5752" y="0"/>
            <a:ext cx="5536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Иллюстрации </a:t>
            </a:r>
            <a:r>
              <a:rPr lang="ru-RU" dirty="0"/>
              <a:t>к рассказам и сказкам Л.Н. Толстого для детей.</a:t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Задание: соотнеси название сказки с </a:t>
            </a:r>
            <a:r>
              <a:rPr lang="ru-RU" dirty="0" smtClean="0">
                <a:solidFill>
                  <a:srgbClr val="00B050"/>
                </a:solidFill>
              </a:rPr>
              <a:t>иллюстрацией.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2506662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Лев и </a:t>
            </a:r>
            <a:r>
              <a:rPr lang="ru-RU" dirty="0" smtClean="0"/>
              <a:t>собачка</a:t>
            </a:r>
          </a:p>
          <a:p>
            <a:r>
              <a:rPr lang="ru-RU" dirty="0"/>
              <a:t>Два </a:t>
            </a:r>
            <a:r>
              <a:rPr lang="ru-RU" dirty="0" smtClean="0"/>
              <a:t>товарища</a:t>
            </a:r>
          </a:p>
          <a:p>
            <a:r>
              <a:rPr lang="ru-RU" dirty="0"/>
              <a:t>Котёнок</a:t>
            </a:r>
          </a:p>
          <a:p>
            <a:endParaRPr lang="ru-RU" dirty="0"/>
          </a:p>
        </p:txBody>
      </p:sp>
      <p:pic>
        <p:nvPicPr>
          <p:cNvPr id="4" name="image9.jpeg" descr="Изображение выглядит как текст, собака  Автоматически созданное описание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2336800"/>
            <a:ext cx="2658208" cy="4521200"/>
          </a:xfrm>
          <a:prstGeom prst="rect">
            <a:avLst/>
          </a:prstGeom>
        </p:spPr>
      </p:pic>
      <p:pic>
        <p:nvPicPr>
          <p:cNvPr id="5" name="image1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2600" y="2476500"/>
            <a:ext cx="2540000" cy="4381500"/>
          </a:xfrm>
          <a:prstGeom prst="rect">
            <a:avLst/>
          </a:prstGeom>
        </p:spPr>
      </p:pic>
      <p:pic>
        <p:nvPicPr>
          <p:cNvPr id="6" name="image1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0" y="2489200"/>
            <a:ext cx="285749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04913"/>
              </p:ext>
            </p:extLst>
          </p:nvPr>
        </p:nvGraphicFramePr>
        <p:xfrm>
          <a:off x="0" y="2767013"/>
          <a:ext cx="12192000" cy="4090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5363">
                  <a:extLst>
                    <a:ext uri="{9D8B030D-6E8A-4147-A177-3AD203B41FA5}">
                      <a16:colId xmlns:a16="http://schemas.microsoft.com/office/drawing/2014/main" val="3011505279"/>
                    </a:ext>
                  </a:extLst>
                </a:gridCol>
                <a:gridCol w="6096637">
                  <a:extLst>
                    <a:ext uri="{9D8B030D-6E8A-4147-A177-3AD203B41FA5}">
                      <a16:colId xmlns:a16="http://schemas.microsoft.com/office/drawing/2014/main" val="344924880"/>
                    </a:ext>
                  </a:extLst>
                </a:gridCol>
              </a:tblGrid>
              <a:tr h="51137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Этап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Моя оценка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682080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1.Определение темы и целей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82158"/>
                  </a:ext>
                </a:extLst>
              </a:tr>
              <a:tr h="10227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2.Умение правильно определить …….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49539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3.Работа в парах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199307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 Работа в группах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704237"/>
                  </a:ext>
                </a:extLst>
              </a:tr>
              <a:tr h="1022747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5.Умение работать с упражнениями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93567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74937" y="461573"/>
            <a:ext cx="394999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результативности: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ОБЩИЕ ПОДХОДЫ В ОБУЧЕНИИ ДЕТЕЙ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28" y="961696"/>
            <a:ext cx="11288110" cy="5644055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Введение физкультминуток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через 15-20 минут.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Создание ситуации успеха 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занятии (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выполнить посильный объем работы и получить одобрение, похвалу).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Благоприятный климат на уроке. Опора на эмоциональное восприятие.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Оптимальная смена видов заданий (познавательных, вербальных, игровых и практических).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Синхронизация темпа урока с возможностями ученика.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Точность и краткость инструкции по выполнению задания.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Поэтапное обобщение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работы на уроке.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Связь обучения с жизнью.</a:t>
            </a:r>
          </a:p>
          <a:p>
            <a:pPr marL="0" lvl="0" indent="0" algn="just" fontAlgn="base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Постоянное управление вниманием.</a:t>
            </a:r>
          </a:p>
          <a:p>
            <a:pPr marL="0" lvl="0" indent="0" algn="just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индивидуальный подход.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5500" y="1431925"/>
            <a:ext cx="10629900" cy="469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538135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Кто такой БОГАТЫРЬ?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богатый человек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могучий человек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защитник Родины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воин, защитник своей Родины, наделённый чувством собственного достоинства и отличающийся необычайной силой, мужеством и удалью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3300" y="10874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+mn-lt"/>
              </a:rPr>
              <a:t>Исправь ошибки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5" y="1785938"/>
            <a:ext cx="2000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1 650 см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751" y="1785938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м 65 см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750" y="1773238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16 м 50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76" y="2701925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4 ч 15 мин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2938" y="2714625"/>
            <a:ext cx="1928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415 мин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2938" y="2701925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255 мин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1" y="378618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7 дм 5 см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4689" y="3773488"/>
            <a:ext cx="1285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75 см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4487863"/>
            <a:ext cx="114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3 т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251" y="4487863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300 кг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0250" y="4487863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3 000 кг</a:t>
            </a:r>
          </a:p>
        </p:txBody>
      </p:sp>
      <p:pic>
        <p:nvPicPr>
          <p:cNvPr id="16" name="Рисунок 15" descr="7606906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70" y="3143250"/>
            <a:ext cx="380817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68400" y="355600"/>
            <a:ext cx="3365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+mj-lt"/>
              </a:rPr>
              <a:t>Математика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9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E9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312" y="2151099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730" y="2243532"/>
            <a:ext cx="3185126" cy="270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535" y="2150418"/>
            <a:ext cx="3288909" cy="327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9620" y="3394903"/>
            <a:ext cx="1368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0480" y="5117203"/>
            <a:ext cx="2079694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dirty="0"/>
              <a:t>текст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700" y="482600"/>
            <a:ext cx="3988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+mj-lt"/>
              </a:rPr>
              <a:t>Развитие речи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6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Родной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3684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Разделите слова в зависимости от происхождения: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смокинг, штаб, митинг, пиджак, штольня, спортсмен, Оренбург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штабель, штраф, спиннинг, вундеркинд, джентльмен, джем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Английский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              Немецкий язык: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сочетания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ДЖ,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сочетания ШТ, ШП, ИНГ, МЕН                     	МАН, БУРГ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 descr="nn,b,b,b,nb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0881" y="1827188"/>
            <a:ext cx="9722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Чуть дрожит на ветерке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 на просторе.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Узкий кончик - в роднике,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широкий – в море.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043" y="5229201"/>
            <a:ext cx="508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00" y="317500"/>
            <a:ext cx="4852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+mj-lt"/>
              </a:rPr>
              <a:t>Окружающий мир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5624"/>
            <a:ext cx="10424746" cy="427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4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65113" y="5676900"/>
            <a:ext cx="8229600" cy="520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Технологии   </a:t>
            </a:r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ручной   работы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62213" y="1382714"/>
            <a:ext cx="7053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3300"/>
                </a:solidFill>
              </a:rPr>
              <a:t>Выберите интересующую технологию</a:t>
            </a:r>
          </a:p>
        </p:txBody>
      </p:sp>
      <p:sp>
        <p:nvSpPr>
          <p:cNvPr id="717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80551" y="5678488"/>
            <a:ext cx="792163" cy="7921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8214" y="2060576"/>
            <a:ext cx="3240087" cy="792163"/>
          </a:xfrm>
          <a:prstGeom prst="actionButtonBlank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</a:rPr>
              <a:t>Аппликация</a:t>
            </a:r>
          </a:p>
        </p:txBody>
      </p:sp>
      <p:sp>
        <p:nvSpPr>
          <p:cNvPr id="1229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72264" y="2060576"/>
            <a:ext cx="3240087" cy="792163"/>
          </a:xfrm>
          <a:prstGeom prst="actionButtonBlank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Роспись</a:t>
            </a:r>
          </a:p>
        </p:txBody>
      </p:sp>
      <p:sp>
        <p:nvSpPr>
          <p:cNvPr id="12299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27800" y="3573463"/>
            <a:ext cx="3240088" cy="792162"/>
          </a:xfrm>
          <a:prstGeom prst="actionButtonBlank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Вышивание,</a:t>
            </a:r>
          </a:p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 вязание</a:t>
            </a:r>
          </a:p>
        </p:txBody>
      </p:sp>
      <p:sp>
        <p:nvSpPr>
          <p:cNvPr id="12300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47850" y="3429001"/>
            <a:ext cx="3240088" cy="792163"/>
          </a:xfrm>
          <a:prstGeom prst="actionButtonBlank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Лепка</a:t>
            </a:r>
          </a:p>
        </p:txBody>
      </p:sp>
      <p:pic>
        <p:nvPicPr>
          <p:cNvPr id="7177" name="Picture 11" descr="http://900igr.net/up/datai/197299/0014-013-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9" t="20966"/>
          <a:stretch>
            <a:fillRect/>
          </a:stretch>
        </p:blipFill>
        <p:spPr bwMode="auto">
          <a:xfrm>
            <a:off x="4940301" y="3449638"/>
            <a:ext cx="18002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3193" y="259834"/>
            <a:ext cx="3170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Times New Roman" panose="02020603050405020304" pitchFamily="18" charset="0"/>
              </a:rPr>
              <a:t>Технология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7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6" grpId="0" animBg="1" autoUpdateAnimBg="0"/>
      <p:bldP spid="12298" grpId="0" animBg="1" autoUpdateAnimBg="0"/>
      <p:bldP spid="12299" grpId="0" animBg="1" autoUpdateAnimBg="0"/>
      <p:bldP spid="1230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200" b="1" u="sng" dirty="0">
                <a:solidFill>
                  <a:srgbClr val="0066FF"/>
                </a:solidFill>
              </a:rPr>
              <a:t>Тема</a:t>
            </a:r>
            <a:r>
              <a:rPr lang="ru-RU" altLang="ru-RU" sz="3200" b="1" dirty="0">
                <a:solidFill>
                  <a:srgbClr val="0066FF"/>
                </a:solidFill>
              </a:rPr>
              <a:t>: </a:t>
            </a:r>
            <a:r>
              <a:rPr lang="ru-RU" altLang="ru-RU" sz="3600" b="1" dirty="0" smtClean="0">
                <a:solidFill>
                  <a:srgbClr val="0066FF"/>
                </a:solidFill>
              </a:rPr>
              <a:t>Информационный</a:t>
            </a:r>
            <a:r>
              <a:rPr lang="ru-RU" altLang="ru-RU" sz="3200" b="1" dirty="0" smtClean="0">
                <a:solidFill>
                  <a:srgbClr val="0066FF"/>
                </a:solidFill>
              </a:rPr>
              <a:t> </a:t>
            </a:r>
            <a:endParaRPr lang="ru-RU" altLang="ru-RU" sz="3200" b="1" dirty="0">
              <a:solidFill>
                <a:srgbClr val="0066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74825" y="1268413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663300"/>
                </a:solidFill>
              </a:rPr>
              <a:t>Разгадайте ребус</a:t>
            </a:r>
            <a:r>
              <a:rPr lang="en-US" altLang="ru-RU" sz="2400" b="1">
                <a:solidFill>
                  <a:srgbClr val="663300"/>
                </a:solidFill>
              </a:rPr>
              <a:t> </a:t>
            </a:r>
            <a:r>
              <a:rPr lang="ru-RU" altLang="ru-RU" sz="2400" b="1">
                <a:solidFill>
                  <a:srgbClr val="663300"/>
                </a:solidFill>
              </a:rPr>
              <a:t> и сформулируйте тему урока.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83113" y="549276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66FF"/>
                </a:solidFill>
              </a:rPr>
              <a:t>                         </a:t>
            </a:r>
            <a:r>
              <a:rPr lang="ru-RU" altLang="ru-RU" sz="3600" b="1">
                <a:solidFill>
                  <a:srgbClr val="0066FF"/>
                </a:solidFill>
              </a:rPr>
              <a:t>центр..</a:t>
            </a:r>
            <a:endParaRPr lang="ru-RU" altLang="ru-RU" sz="2800" b="1">
              <a:solidFill>
                <a:srgbClr val="0066FF"/>
              </a:solidFill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4" t="49184" r="28244" b="29688"/>
          <a:stretch>
            <a:fillRect/>
          </a:stretch>
        </p:blipFill>
        <p:spPr bwMode="auto">
          <a:xfrm>
            <a:off x="8183564" y="2205038"/>
            <a:ext cx="20161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47707" r="40945" b="31313"/>
          <a:stretch>
            <a:fillRect/>
          </a:stretch>
        </p:blipFill>
        <p:spPr bwMode="auto">
          <a:xfrm>
            <a:off x="4727576" y="1844675"/>
            <a:ext cx="30972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48270" r="55412" b="29584"/>
          <a:stretch>
            <a:fillRect/>
          </a:stretch>
        </p:blipFill>
        <p:spPr bwMode="auto">
          <a:xfrm>
            <a:off x="1919289" y="2349500"/>
            <a:ext cx="24479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3" t="68636" r="45987" b="28239"/>
          <a:stretch>
            <a:fillRect/>
          </a:stretch>
        </p:blipFill>
        <p:spPr bwMode="auto">
          <a:xfrm>
            <a:off x="4656139" y="5229225"/>
            <a:ext cx="3240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5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285</Words>
  <Application>Microsoft Office PowerPoint</Application>
  <PresentationFormat>Широкоэкранный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Unicode MS</vt:lpstr>
      <vt:lpstr>Calibri</vt:lpstr>
      <vt:lpstr>Calibri Light</vt:lpstr>
      <vt:lpstr>Times New Roman</vt:lpstr>
      <vt:lpstr>Times New Roman CYR</vt:lpstr>
      <vt:lpstr>Тема Office</vt:lpstr>
      <vt:lpstr>Изобразительное искусство</vt:lpstr>
      <vt:lpstr>Литературное чтение</vt:lpstr>
      <vt:lpstr>Исправь ошибки</vt:lpstr>
      <vt:lpstr>Презентация PowerPoint</vt:lpstr>
      <vt:lpstr>Родной язык</vt:lpstr>
      <vt:lpstr>Презентация PowerPoint</vt:lpstr>
      <vt:lpstr>Русский язык</vt:lpstr>
      <vt:lpstr>  Технологии   ручной   работы</vt:lpstr>
      <vt:lpstr>Тема: Информационный </vt:lpstr>
      <vt:lpstr>Внеурочная деятельность</vt:lpstr>
      <vt:lpstr>Знаете ли вы?..</vt:lpstr>
      <vt:lpstr> Разговоры о важном Как называется сказка? </vt:lpstr>
      <vt:lpstr>Презентация PowerPoint</vt:lpstr>
      <vt:lpstr>  Иллюстрации к рассказам и сказкам Л.Н. Толстого для детей. Задание: соотнеси название сказки с иллюстрацией. </vt:lpstr>
      <vt:lpstr>Презентация PowerPoint</vt:lpstr>
      <vt:lpstr>ОБЩИЕ ПОДХОДЫ В ОБУЧЕНИИ ДЕТЕЙ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2022-10-02T17:39:03Z</dcterms:created>
  <dcterms:modified xsi:type="dcterms:W3CDTF">2022-11-01T17:04:19Z</dcterms:modified>
</cp:coreProperties>
</file>